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60" r:id="rId4"/>
    <p:sldId id="258" r:id="rId5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45"/>
    <p:restoredTop sz="95940"/>
  </p:normalViewPr>
  <p:slideViewPr>
    <p:cSldViewPr snapToGrid="0" snapToObjects="1">
      <p:cViewPr varScale="1">
        <p:scale>
          <a:sx n="52" d="100"/>
          <a:sy n="52" d="100"/>
        </p:scale>
        <p:origin x="706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A3941A8-9874-0C4A-903D-0C0148DA0F4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35082408-0947-1A45-8D1F-A12A6698331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E5F756D0-A981-9B44-8B53-DA95798ADA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73429-434F-3047-8AEE-5A70719DA398}" type="datetimeFigureOut">
              <a:rPr lang="it-IT" smtClean="0"/>
              <a:t>08/02/2022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70406A93-0BF0-544C-A7A3-4C23551D5F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3D8E785F-12F3-3C49-8910-87AD0D9210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AA7C9D-9329-2C4C-93D5-63CDE3F0089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763071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F23CD2B-AD6D-584E-8E4B-C76F74ED00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F501BE0A-C183-EF4F-A8CF-CE0C12F52D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892F244D-7481-5449-A7BA-1E1D5A6A39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73429-434F-3047-8AEE-5A70719DA398}" type="datetimeFigureOut">
              <a:rPr lang="it-IT" smtClean="0"/>
              <a:t>08/02/2022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39E46B7F-F256-BE4B-8496-7DF9703E54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0317194C-AB17-F94B-88BD-21695F113C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AA7C9D-9329-2C4C-93D5-63CDE3F0089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017475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684DCB5-5845-5C4C-8404-C2FE678487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1EAA5B50-AA86-C24D-A1F4-1F6770F345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C5207160-B44E-BA47-9B73-ED5DF683A4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73429-434F-3047-8AEE-5A70719DA398}" type="datetimeFigureOut">
              <a:rPr lang="it-IT" smtClean="0"/>
              <a:t>08/02/2022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CF6FBD21-96AC-A24C-B574-AE533D105C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869CE8F0-BF4A-844A-91E8-0BFC5E82B3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AA7C9D-9329-2C4C-93D5-63CDE3F0089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687550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A5AA519-51BD-C647-A038-5B2FC06C9F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8826D35E-7DEA-5149-A3F3-75DC205E3EB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DFFF538B-BAEF-0F43-8729-8BA89017C5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B680F1D4-9B6E-284C-BB2A-35FA66EBDB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73429-434F-3047-8AEE-5A70719DA398}" type="datetimeFigureOut">
              <a:rPr lang="it-IT" smtClean="0"/>
              <a:t>08/02/2022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EF5B6B0A-0C9D-144A-845B-BEC7AFA295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75F5843C-FFDA-1142-B817-0FCC007480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AA7C9D-9329-2C4C-93D5-63CDE3F0089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93514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7488B5B-6226-0D43-822A-4980B34AD2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9E1E83F1-ACAB-F94B-A03F-4A2AC229FA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8F9F3A5A-4078-3645-A496-AFFC6E3CE68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8D135579-EEED-E04A-8889-2323530A8AE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3F11EDC2-B065-7B41-8E5C-42908F0942F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134BCB38-6F75-4C44-8754-C89DAD473A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73429-434F-3047-8AEE-5A70719DA398}" type="datetimeFigureOut">
              <a:rPr lang="it-IT" smtClean="0"/>
              <a:t>08/02/2022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4CCB0EA5-3E42-C148-A4D8-F1A8C9B7D3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61E33ACA-1CC6-4A47-8651-F430EED3A4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AA7C9D-9329-2C4C-93D5-63CDE3F0089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690326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BB5C50F-9A7E-5647-B726-99AF6A7219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4869A377-4859-B941-A038-AE9DDDF842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73429-434F-3047-8AEE-5A70719DA398}" type="datetimeFigureOut">
              <a:rPr lang="it-IT" smtClean="0"/>
              <a:t>08/02/2022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BEA54AE9-9910-3B40-B868-4A8FB8916D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AD39438D-C204-E140-8CB3-93F879548D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AA7C9D-9329-2C4C-93D5-63CDE3F0089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602415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A9DFB6E3-AD5F-A046-9C10-6BA5FBACE9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73429-434F-3047-8AEE-5A70719DA398}" type="datetimeFigureOut">
              <a:rPr lang="it-IT" smtClean="0"/>
              <a:t>08/02/2022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C41A30D0-AA17-2B41-8D62-BFBEFFB1CA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CCC33660-5526-C44A-A878-FFCE1A0819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AA7C9D-9329-2C4C-93D5-63CDE3F0089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469469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C3DFFC0-0B8C-C341-A6B5-A62819632C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300EEBDD-745A-B34B-A06A-A8C100A03C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B0090E07-3EE8-454A-899E-C88EE556157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61BA0733-0AB9-A547-9ACD-CE8A042165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73429-434F-3047-8AEE-5A70719DA398}" type="datetimeFigureOut">
              <a:rPr lang="it-IT" smtClean="0"/>
              <a:t>08/02/2022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84AA57CC-DBDE-914B-ACCC-A5553DDE5F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E2AA2C7B-9C9F-B14F-84E0-99DB14234E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AA7C9D-9329-2C4C-93D5-63CDE3F0089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466339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25A62BC-EFE7-3A47-9132-7A73A85C4B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0A66A19C-2C89-BD41-BCBB-DE9861CF272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B95677A2-22C2-5A48-BC5E-B9AC53060E4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32D4BF06-ACE2-BD4D-A458-4781B2188F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73429-434F-3047-8AEE-5A70719DA398}" type="datetimeFigureOut">
              <a:rPr lang="it-IT" smtClean="0"/>
              <a:t>08/02/2022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4C984F2E-6CFE-F84D-A934-BE1B3BC853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C76F6CF7-6AD3-F34D-9C41-73BD2B5EC6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AA7C9D-9329-2C4C-93D5-63CDE3F0089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102758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2282BA5-8813-B84E-B4E1-760902397A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6393BB02-3E16-0645-ADBF-FFE0638DF96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4BC2A887-4BE5-0F49-8F78-E015642ADA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73429-434F-3047-8AEE-5A70719DA398}" type="datetimeFigureOut">
              <a:rPr lang="it-IT" smtClean="0"/>
              <a:t>08/02/2022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1FC8E7B5-0AE7-824E-B934-09800A4B8B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7339CD81-17D8-AA40-B6DB-B3736F1DD2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AA7C9D-9329-2C4C-93D5-63CDE3F0089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828227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97F2A3E3-EEBD-2D49-8430-D9536E38C37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3D986BB9-0789-8E40-8F94-BDD002C9E1C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1E447C8D-36D1-1D4D-BA02-27D56EC336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73429-434F-3047-8AEE-5A70719DA398}" type="datetimeFigureOut">
              <a:rPr lang="it-IT" smtClean="0"/>
              <a:t>08/02/2022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8F4AFFE8-A59A-B748-8771-9693751D8E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44480588-980F-E44C-B406-E821EFCECF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AA7C9D-9329-2C4C-93D5-63CDE3F0089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9055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752BEB15-9D03-DB40-83AA-BA45CE8EA6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BE822757-FFF7-494D-BF97-F2573B2ED5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DA4A31FE-0C3C-5441-B73D-B433429BBFE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C73429-434F-3047-8AEE-5A70719DA398}" type="datetimeFigureOut">
              <a:rPr lang="it-IT" smtClean="0"/>
              <a:t>08/02/2022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C52BC7B-83C6-494C-978E-ED8D189E8FB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22D3EF97-E180-1E43-AA7C-ECF2C24E29E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AA7C9D-9329-2C4C-93D5-63CDE3F0089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23296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3.emf"/><Relationship Id="rId7" Type="http://schemas.openxmlformats.org/officeDocument/2006/relationships/image" Target="../media/image8.jpg"/><Relationship Id="rId12" Type="http://schemas.openxmlformats.org/officeDocument/2006/relationships/image" Target="../media/image1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emf"/><Relationship Id="rId11" Type="http://schemas.openxmlformats.org/officeDocument/2006/relationships/image" Target="../media/image12.jpeg"/><Relationship Id="rId5" Type="http://schemas.openxmlformats.org/officeDocument/2006/relationships/image" Target="../media/image6.jpg"/><Relationship Id="rId10" Type="http://schemas.openxmlformats.org/officeDocument/2006/relationships/image" Target="../media/image11.emf"/><Relationship Id="rId4" Type="http://schemas.openxmlformats.org/officeDocument/2006/relationships/image" Target="../media/image2.tiff"/><Relationship Id="rId9" Type="http://schemas.openxmlformats.org/officeDocument/2006/relationships/image" Target="../media/image1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5">
            <a:extLst>
              <a:ext uri="{FF2B5EF4-FFF2-40B4-BE49-F238E27FC236}">
                <a16:creationId xmlns:a16="http://schemas.microsoft.com/office/drawing/2014/main" id="{EED1A804-40B2-664C-A0AC-2541AF2DD0D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825" t="8835" r="164" b="23496"/>
          <a:stretch/>
        </p:blipFill>
        <p:spPr>
          <a:xfrm>
            <a:off x="1" y="-1"/>
            <a:ext cx="12192000" cy="6858001"/>
          </a:xfrm>
          <a:prstGeom prst="rect">
            <a:avLst/>
          </a:prstGeom>
          <a:solidFill>
            <a:schemeClr val="accent1"/>
          </a:solidFill>
        </p:spPr>
      </p:pic>
      <p:sp>
        <p:nvSpPr>
          <p:cNvPr id="28" name="Rettangolo 27">
            <a:extLst>
              <a:ext uri="{FF2B5EF4-FFF2-40B4-BE49-F238E27FC236}">
                <a16:creationId xmlns:a16="http://schemas.microsoft.com/office/drawing/2014/main" id="{93E2CDD9-93CD-844D-8FF3-7B93016B7C87}"/>
              </a:ext>
            </a:extLst>
          </p:cNvPr>
          <p:cNvSpPr/>
          <p:nvPr/>
        </p:nvSpPr>
        <p:spPr>
          <a:xfrm>
            <a:off x="0" y="0"/>
            <a:ext cx="12192000" cy="1611824"/>
          </a:xfrm>
          <a:prstGeom prst="rect">
            <a:avLst/>
          </a:prstGeom>
          <a:solidFill>
            <a:schemeClr val="bg1">
              <a:alpha val="75427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pic>
        <p:nvPicPr>
          <p:cNvPr id="32" name="Immagine 31">
            <a:extLst>
              <a:ext uri="{FF2B5EF4-FFF2-40B4-BE49-F238E27FC236}">
                <a16:creationId xmlns:a16="http://schemas.microsoft.com/office/drawing/2014/main" id="{ED1D98B8-6991-1543-9656-0C846CBD54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4863" y="217268"/>
            <a:ext cx="9322272" cy="1090194"/>
          </a:xfrm>
          <a:prstGeom prst="rect">
            <a:avLst/>
          </a:prstGeom>
        </p:spPr>
      </p:pic>
      <p:sp>
        <p:nvSpPr>
          <p:cNvPr id="9" name="Rettangolo 8">
            <a:extLst>
              <a:ext uri="{FF2B5EF4-FFF2-40B4-BE49-F238E27FC236}">
                <a16:creationId xmlns:a16="http://schemas.microsoft.com/office/drawing/2014/main" id="{832A3A49-8915-CE49-A3CD-ABB45B0FFFF3}"/>
              </a:ext>
            </a:extLst>
          </p:cNvPr>
          <p:cNvSpPr/>
          <p:nvPr/>
        </p:nvSpPr>
        <p:spPr>
          <a:xfrm>
            <a:off x="981456" y="1891760"/>
            <a:ext cx="1117599" cy="468629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91378294-4460-1B43-801A-32283B89C56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1455" y="1891762"/>
            <a:ext cx="1117600" cy="4686300"/>
          </a:xfrm>
          <a:prstGeom prst="rect">
            <a:avLst/>
          </a:prstGeom>
        </p:spPr>
      </p:pic>
      <p:sp>
        <p:nvSpPr>
          <p:cNvPr id="34" name="Rettangolo 33">
            <a:extLst>
              <a:ext uri="{FF2B5EF4-FFF2-40B4-BE49-F238E27FC236}">
                <a16:creationId xmlns:a16="http://schemas.microsoft.com/office/drawing/2014/main" id="{BE2BC844-6DB6-514C-BFBD-270FD3A31A9D}"/>
              </a:ext>
            </a:extLst>
          </p:cNvPr>
          <p:cNvSpPr/>
          <p:nvPr/>
        </p:nvSpPr>
        <p:spPr>
          <a:xfrm>
            <a:off x="6096000" y="3196280"/>
            <a:ext cx="5114544" cy="2077258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>
                <a:solidFill>
                  <a:schemeClr val="tx1"/>
                </a:solidFill>
              </a:rPr>
              <a:t>TITOLO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98AD9CF9-1D98-9741-BD72-F5CDA1DBA7ED}"/>
              </a:ext>
            </a:extLst>
          </p:cNvPr>
          <p:cNvSpPr txBox="1"/>
          <p:nvPr/>
        </p:nvSpPr>
        <p:spPr>
          <a:xfrm>
            <a:off x="1738813" y="1307463"/>
            <a:ext cx="871437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200" dirty="0"/>
              <a:t>Misura 16 - Cooperazione - Sottomisura 16.2 “Sostegno a progetti pilota e allo sviluppo di nuovi prodotti, pratiche, processi e tecnologie”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D7F89221-6B72-144D-971D-BE4912ADB1BB}"/>
              </a:ext>
            </a:extLst>
          </p:cNvPr>
          <p:cNvSpPr/>
          <p:nvPr/>
        </p:nvSpPr>
        <p:spPr>
          <a:xfrm>
            <a:off x="4100513" y="5550537"/>
            <a:ext cx="7110031" cy="848966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>
                <a:solidFill>
                  <a:schemeClr val="tx1"/>
                </a:solidFill>
              </a:rPr>
              <a:t>Referente e Data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21410219-115C-0747-86BB-14DEEE4BA62D}"/>
              </a:ext>
            </a:extLst>
          </p:cNvPr>
          <p:cNvSpPr/>
          <p:nvPr/>
        </p:nvSpPr>
        <p:spPr>
          <a:xfrm>
            <a:off x="3080510" y="1979569"/>
            <a:ext cx="8130034" cy="848966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i="1" dirty="0">
                <a:solidFill>
                  <a:schemeClr val="tx1"/>
                </a:solidFill>
              </a:rPr>
              <a:t>Produzione e valorizzazione di </a:t>
            </a:r>
            <a:r>
              <a:rPr lang="it-IT" i="1" dirty="0" err="1">
                <a:solidFill>
                  <a:schemeClr val="tx1"/>
                </a:solidFill>
              </a:rPr>
              <a:t>Bioprodotti</a:t>
            </a:r>
            <a:r>
              <a:rPr lang="it-IT" i="1" dirty="0">
                <a:solidFill>
                  <a:schemeClr val="tx1"/>
                </a:solidFill>
              </a:rPr>
              <a:t> vegetali per un impiego Totale e Caratterizzante nuovi formulati alimentari ricchi in componenti funzionali</a:t>
            </a:r>
          </a:p>
        </p:txBody>
      </p:sp>
    </p:spTree>
    <p:extLst>
      <p:ext uri="{BB962C8B-B14F-4D97-AF65-F5344CB8AC3E}">
        <p14:creationId xmlns:p14="http://schemas.microsoft.com/office/powerpoint/2010/main" val="13079070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>
            <a:extLst>
              <a:ext uri="{FF2B5EF4-FFF2-40B4-BE49-F238E27FC236}">
                <a16:creationId xmlns:a16="http://schemas.microsoft.com/office/drawing/2014/main" id="{453FABE8-458A-0C4B-B9A5-18909FC987C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825" t="8835" r="164" b="23496"/>
          <a:stretch/>
        </p:blipFill>
        <p:spPr>
          <a:xfrm>
            <a:off x="1" y="-1"/>
            <a:ext cx="12192000" cy="6858001"/>
          </a:xfrm>
          <a:prstGeom prst="rect">
            <a:avLst/>
          </a:prstGeom>
          <a:solidFill>
            <a:schemeClr val="accent1"/>
          </a:solidFill>
        </p:spPr>
      </p:pic>
      <p:sp>
        <p:nvSpPr>
          <p:cNvPr id="4" name="Rettangolo 3">
            <a:extLst>
              <a:ext uri="{FF2B5EF4-FFF2-40B4-BE49-F238E27FC236}">
                <a16:creationId xmlns:a16="http://schemas.microsoft.com/office/drawing/2014/main" id="{B786C09A-4B07-CE4F-A697-C08C43D2698D}"/>
              </a:ext>
            </a:extLst>
          </p:cNvPr>
          <p:cNvSpPr/>
          <p:nvPr/>
        </p:nvSpPr>
        <p:spPr>
          <a:xfrm>
            <a:off x="-13851" y="1"/>
            <a:ext cx="12205851" cy="1252330"/>
          </a:xfrm>
          <a:prstGeom prst="rect">
            <a:avLst/>
          </a:prstGeom>
          <a:solidFill>
            <a:schemeClr val="bg1">
              <a:alpha val="66000"/>
            </a:schemeClr>
          </a:solidFill>
          <a:ln>
            <a:noFill/>
          </a:ln>
          <a:effectLst>
            <a:glow>
              <a:schemeClr val="accent1">
                <a:alpha val="23851"/>
              </a:schemeClr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2B765FDF-1AD0-3E41-BBFE-20F2394EB6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0667" y="195989"/>
            <a:ext cx="10490666" cy="720183"/>
          </a:xfrm>
          <a:prstGeom prst="rect">
            <a:avLst/>
          </a:prstGeom>
        </p:spPr>
      </p:pic>
      <p:sp>
        <p:nvSpPr>
          <p:cNvPr id="6" name="Rettangolo 5">
            <a:extLst>
              <a:ext uri="{FF2B5EF4-FFF2-40B4-BE49-F238E27FC236}">
                <a16:creationId xmlns:a16="http://schemas.microsoft.com/office/drawing/2014/main" id="{91FC37E0-351F-F44C-AABA-88DF131B0E8D}"/>
              </a:ext>
            </a:extLst>
          </p:cNvPr>
          <p:cNvSpPr/>
          <p:nvPr/>
        </p:nvSpPr>
        <p:spPr>
          <a:xfrm>
            <a:off x="3487479" y="2038018"/>
            <a:ext cx="8718374" cy="4034295"/>
          </a:xfrm>
          <a:prstGeom prst="rect">
            <a:avLst/>
          </a:prstGeom>
          <a:solidFill>
            <a:schemeClr val="bg1">
              <a:alpha val="66000"/>
            </a:schemeClr>
          </a:solidFill>
          <a:ln>
            <a:noFill/>
          </a:ln>
          <a:effectLst>
            <a:glow>
              <a:schemeClr val="accent1">
                <a:alpha val="40000"/>
              </a:schemeClr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C44E4B27-4C72-484C-8912-EF215D459F10}"/>
              </a:ext>
            </a:extLst>
          </p:cNvPr>
          <p:cNvSpPr/>
          <p:nvPr/>
        </p:nvSpPr>
        <p:spPr>
          <a:xfrm>
            <a:off x="850667" y="1712015"/>
            <a:ext cx="1117600" cy="46863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336D2CAF-3221-914C-BDC7-1DB2F69D6C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0667" y="1712015"/>
            <a:ext cx="1117600" cy="4686300"/>
          </a:xfrm>
          <a:prstGeom prst="rect">
            <a:avLst/>
          </a:prstGeom>
        </p:spPr>
      </p:pic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437C8F74-DE8E-1748-93A3-394ED19D3147}"/>
              </a:ext>
            </a:extLst>
          </p:cNvPr>
          <p:cNvSpPr txBox="1"/>
          <p:nvPr/>
        </p:nvSpPr>
        <p:spPr>
          <a:xfrm>
            <a:off x="1731887" y="902924"/>
            <a:ext cx="871437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200" dirty="0"/>
              <a:t>Misura 16 - Cooperazione - Sottomisura 16.2 “Sostegno a progetti pilota e allo sviluppo di nuovi prodotti, pratiche, processi e tecnologie”</a:t>
            </a:r>
          </a:p>
        </p:txBody>
      </p:sp>
    </p:spTree>
    <p:extLst>
      <p:ext uri="{BB962C8B-B14F-4D97-AF65-F5344CB8AC3E}">
        <p14:creationId xmlns:p14="http://schemas.microsoft.com/office/powerpoint/2010/main" val="18889230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>
            <a:extLst>
              <a:ext uri="{FF2B5EF4-FFF2-40B4-BE49-F238E27FC236}">
                <a16:creationId xmlns:a16="http://schemas.microsoft.com/office/drawing/2014/main" id="{453FABE8-458A-0C4B-B9A5-18909FC987C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825" t="8835" r="164" b="23496"/>
          <a:stretch/>
        </p:blipFill>
        <p:spPr>
          <a:xfrm>
            <a:off x="1" y="-1"/>
            <a:ext cx="12192000" cy="6858001"/>
          </a:xfrm>
          <a:prstGeom prst="rect">
            <a:avLst/>
          </a:prstGeom>
          <a:solidFill>
            <a:schemeClr val="accent1"/>
          </a:solidFill>
        </p:spPr>
      </p:pic>
      <p:sp>
        <p:nvSpPr>
          <p:cNvPr id="4" name="Rettangolo 3">
            <a:extLst>
              <a:ext uri="{FF2B5EF4-FFF2-40B4-BE49-F238E27FC236}">
                <a16:creationId xmlns:a16="http://schemas.microsoft.com/office/drawing/2014/main" id="{B786C09A-4B07-CE4F-A697-C08C43D2698D}"/>
              </a:ext>
            </a:extLst>
          </p:cNvPr>
          <p:cNvSpPr/>
          <p:nvPr/>
        </p:nvSpPr>
        <p:spPr>
          <a:xfrm>
            <a:off x="-13851" y="1"/>
            <a:ext cx="12205851" cy="1252330"/>
          </a:xfrm>
          <a:prstGeom prst="rect">
            <a:avLst/>
          </a:prstGeom>
          <a:solidFill>
            <a:schemeClr val="bg1">
              <a:alpha val="66000"/>
            </a:schemeClr>
          </a:solidFill>
          <a:ln>
            <a:noFill/>
          </a:ln>
          <a:effectLst>
            <a:glow>
              <a:schemeClr val="accent1">
                <a:alpha val="23851"/>
              </a:schemeClr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2B765FDF-1AD0-3E41-BBFE-20F2394EB6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0667" y="195989"/>
            <a:ext cx="10490666" cy="720183"/>
          </a:xfrm>
          <a:prstGeom prst="rect">
            <a:avLst/>
          </a:prstGeom>
        </p:spPr>
      </p:pic>
      <p:sp>
        <p:nvSpPr>
          <p:cNvPr id="6" name="Rettangolo 5">
            <a:extLst>
              <a:ext uri="{FF2B5EF4-FFF2-40B4-BE49-F238E27FC236}">
                <a16:creationId xmlns:a16="http://schemas.microsoft.com/office/drawing/2014/main" id="{91FC37E0-351F-F44C-AABA-88DF131B0E8D}"/>
              </a:ext>
            </a:extLst>
          </p:cNvPr>
          <p:cNvSpPr/>
          <p:nvPr/>
        </p:nvSpPr>
        <p:spPr>
          <a:xfrm>
            <a:off x="333185" y="1448319"/>
            <a:ext cx="11525629" cy="4449206"/>
          </a:xfrm>
          <a:prstGeom prst="rect">
            <a:avLst/>
          </a:prstGeom>
          <a:solidFill>
            <a:schemeClr val="bg1">
              <a:alpha val="66000"/>
            </a:schemeClr>
          </a:solidFill>
          <a:ln>
            <a:noFill/>
          </a:ln>
          <a:effectLst>
            <a:glow>
              <a:schemeClr val="accent1">
                <a:alpha val="40000"/>
              </a:schemeClr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437C8F74-DE8E-1748-93A3-394ED19D3147}"/>
              </a:ext>
            </a:extLst>
          </p:cNvPr>
          <p:cNvSpPr txBox="1"/>
          <p:nvPr/>
        </p:nvSpPr>
        <p:spPr>
          <a:xfrm>
            <a:off x="1731887" y="902924"/>
            <a:ext cx="871437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200" dirty="0"/>
              <a:t>Misura 16 - Cooperazione - Sottomisura 16.2 “Sostegno a progetti pilota e allo sviluppo di nuovi prodotti, pratiche, processi e tecnologie”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DEC33C80-66C2-004C-B1C5-ED5E0DEAEE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66570" y="5997063"/>
            <a:ext cx="3245005" cy="761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17899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>
            <a:extLst>
              <a:ext uri="{FF2B5EF4-FFF2-40B4-BE49-F238E27FC236}">
                <a16:creationId xmlns:a16="http://schemas.microsoft.com/office/drawing/2014/main" id="{3E101F09-237D-FC49-BF83-6BC0B359595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825" t="8835" r="164" b="23496"/>
          <a:stretch/>
        </p:blipFill>
        <p:spPr>
          <a:xfrm>
            <a:off x="1" y="-1"/>
            <a:ext cx="12192000" cy="6858001"/>
          </a:xfrm>
          <a:prstGeom prst="rect">
            <a:avLst/>
          </a:prstGeom>
          <a:solidFill>
            <a:schemeClr val="accent1"/>
          </a:solidFill>
        </p:spPr>
      </p:pic>
      <p:sp>
        <p:nvSpPr>
          <p:cNvPr id="7" name="Rettangolo 6">
            <a:extLst>
              <a:ext uri="{FF2B5EF4-FFF2-40B4-BE49-F238E27FC236}">
                <a16:creationId xmlns:a16="http://schemas.microsoft.com/office/drawing/2014/main" id="{771E28FA-0D73-3C4E-8DA0-DBE2020EAA40}"/>
              </a:ext>
            </a:extLst>
          </p:cNvPr>
          <p:cNvSpPr/>
          <p:nvPr/>
        </p:nvSpPr>
        <p:spPr>
          <a:xfrm>
            <a:off x="981456" y="1891760"/>
            <a:ext cx="1117599" cy="468629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B89A30F8-C34D-9B4F-8079-F7ED0B3D43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1455" y="1891762"/>
            <a:ext cx="1117600" cy="4686300"/>
          </a:xfrm>
          <a:prstGeom prst="rect">
            <a:avLst/>
          </a:prstGeom>
        </p:spPr>
      </p:pic>
      <p:sp>
        <p:nvSpPr>
          <p:cNvPr id="9" name="Rettangolo 8">
            <a:extLst>
              <a:ext uri="{FF2B5EF4-FFF2-40B4-BE49-F238E27FC236}">
                <a16:creationId xmlns:a16="http://schemas.microsoft.com/office/drawing/2014/main" id="{CF73C7AA-9FFC-7E45-AA48-755283E219DF}"/>
              </a:ext>
            </a:extLst>
          </p:cNvPr>
          <p:cNvSpPr/>
          <p:nvPr/>
        </p:nvSpPr>
        <p:spPr>
          <a:xfrm>
            <a:off x="3080509" y="1801729"/>
            <a:ext cx="8130035" cy="46862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FA50C618-C3A8-564A-9AD9-3E3EA9643503}"/>
              </a:ext>
            </a:extLst>
          </p:cNvPr>
          <p:cNvSpPr/>
          <p:nvPr/>
        </p:nvSpPr>
        <p:spPr>
          <a:xfrm>
            <a:off x="13851" y="1"/>
            <a:ext cx="12205851" cy="1584462"/>
          </a:xfrm>
          <a:prstGeom prst="rect">
            <a:avLst/>
          </a:prstGeom>
          <a:solidFill>
            <a:schemeClr val="bg1">
              <a:alpha val="66000"/>
            </a:schemeClr>
          </a:solidFill>
          <a:ln>
            <a:noFill/>
          </a:ln>
          <a:effectLst>
            <a:glow>
              <a:schemeClr val="accent1">
                <a:alpha val="40000"/>
              </a:schemeClr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1" name="Immagine 10">
            <a:extLst>
              <a:ext uri="{FF2B5EF4-FFF2-40B4-BE49-F238E27FC236}">
                <a16:creationId xmlns:a16="http://schemas.microsoft.com/office/drawing/2014/main" id="{B15B51EC-0CF4-104B-8332-92308070E7A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34863" y="217268"/>
            <a:ext cx="9322272" cy="1090194"/>
          </a:xfrm>
          <a:prstGeom prst="rect">
            <a:avLst/>
          </a:prstGeom>
        </p:spPr>
      </p:pic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A7904214-6984-1D4E-AF3A-DFDD5DFD933C}"/>
              </a:ext>
            </a:extLst>
          </p:cNvPr>
          <p:cNvSpPr txBox="1"/>
          <p:nvPr/>
        </p:nvSpPr>
        <p:spPr>
          <a:xfrm>
            <a:off x="1738813" y="1307463"/>
            <a:ext cx="871437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200" dirty="0"/>
              <a:t>Misura 16 - Cooperazione - Sottomisura 16.2 “Sostegno a progetti pilota e allo sviluppo di nuovi prodotti, pratiche, processi e tecnologie”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048ECB05-2BA5-AA4A-B00E-9BB0905BDAC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32050" y="3758902"/>
            <a:ext cx="1127900" cy="977513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B76B0FD6-A53A-904E-9EF6-FF1ADA9C07C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85083" y="2524036"/>
            <a:ext cx="2438896" cy="3447247"/>
          </a:xfrm>
          <a:prstGeom prst="rect">
            <a:avLst/>
          </a:prstGeom>
        </p:spPr>
      </p:pic>
      <p:pic>
        <p:nvPicPr>
          <p:cNvPr id="14" name="Immagine 13" descr="Immagine che contiene testo&#10;&#10;Descrizione generata automaticamente">
            <a:extLst>
              <a:ext uri="{FF2B5EF4-FFF2-40B4-BE49-F238E27FC236}">
                <a16:creationId xmlns:a16="http://schemas.microsoft.com/office/drawing/2014/main" id="{FD259C88-712E-F747-A42F-291C35E5C1B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99676" y="2095575"/>
            <a:ext cx="1276052" cy="1209457"/>
          </a:xfrm>
          <a:prstGeom prst="rect">
            <a:avLst/>
          </a:prstGeom>
        </p:spPr>
      </p:pic>
      <p:pic>
        <p:nvPicPr>
          <p:cNvPr id="16" name="Immagine 15">
            <a:extLst>
              <a:ext uri="{FF2B5EF4-FFF2-40B4-BE49-F238E27FC236}">
                <a16:creationId xmlns:a16="http://schemas.microsoft.com/office/drawing/2014/main" id="{F10940D4-DF9D-EF45-A8F0-C2211640B23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40576" y="4961743"/>
            <a:ext cx="1561455" cy="1518966"/>
          </a:xfrm>
          <a:prstGeom prst="rect">
            <a:avLst/>
          </a:prstGeom>
        </p:spPr>
      </p:pic>
      <p:pic>
        <p:nvPicPr>
          <p:cNvPr id="18" name="Immagine 17">
            <a:extLst>
              <a:ext uri="{FF2B5EF4-FFF2-40B4-BE49-F238E27FC236}">
                <a16:creationId xmlns:a16="http://schemas.microsoft.com/office/drawing/2014/main" id="{7BB002F4-B041-C44B-934C-C3BDD5513D7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835791" y="5458250"/>
            <a:ext cx="1818564" cy="419100"/>
          </a:xfrm>
          <a:prstGeom prst="rect">
            <a:avLst/>
          </a:prstGeom>
        </p:spPr>
      </p:pic>
      <p:pic>
        <p:nvPicPr>
          <p:cNvPr id="20" name="Immagine 19">
            <a:extLst>
              <a:ext uri="{FF2B5EF4-FFF2-40B4-BE49-F238E27FC236}">
                <a16:creationId xmlns:a16="http://schemas.microsoft.com/office/drawing/2014/main" id="{AC749A2F-7715-DB40-BF45-AE2C9971CD5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244813" y="4818873"/>
            <a:ext cx="2553124" cy="1804167"/>
          </a:xfrm>
          <a:prstGeom prst="rect">
            <a:avLst/>
          </a:prstGeom>
        </p:spPr>
      </p:pic>
      <p:pic>
        <p:nvPicPr>
          <p:cNvPr id="22" name="Immagine 21">
            <a:extLst>
              <a:ext uri="{FF2B5EF4-FFF2-40B4-BE49-F238E27FC236}">
                <a16:creationId xmlns:a16="http://schemas.microsoft.com/office/drawing/2014/main" id="{80135431-06BB-7D4D-B397-F2CD62CCC84E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318325" y="2095575"/>
            <a:ext cx="1552063" cy="1241650"/>
          </a:xfrm>
          <a:prstGeom prst="rect">
            <a:avLst/>
          </a:prstGeom>
        </p:spPr>
      </p:pic>
      <p:pic>
        <p:nvPicPr>
          <p:cNvPr id="24" name="Immagine 23" descr="Immagine che contiene testo&#10;&#10;Descrizione generata automaticamente">
            <a:extLst>
              <a:ext uri="{FF2B5EF4-FFF2-40B4-BE49-F238E27FC236}">
                <a16:creationId xmlns:a16="http://schemas.microsoft.com/office/drawing/2014/main" id="{D2325D58-120B-D945-A79E-93A0E6A5BC19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848026" y="2490753"/>
            <a:ext cx="1752600" cy="419100"/>
          </a:xfrm>
          <a:prstGeom prst="rect">
            <a:avLst/>
          </a:prstGeom>
        </p:spPr>
      </p:pic>
      <p:sp>
        <p:nvSpPr>
          <p:cNvPr id="25" name="CasellaDiTesto 24">
            <a:extLst>
              <a:ext uri="{FF2B5EF4-FFF2-40B4-BE49-F238E27FC236}">
                <a16:creationId xmlns:a16="http://schemas.microsoft.com/office/drawing/2014/main" id="{228F3FB4-4C21-6843-B995-DE441735FD2D}"/>
              </a:ext>
            </a:extLst>
          </p:cNvPr>
          <p:cNvSpPr txBox="1"/>
          <p:nvPr/>
        </p:nvSpPr>
        <p:spPr>
          <a:xfrm>
            <a:off x="7027187" y="2454790"/>
            <a:ext cx="157466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sz="1400" b="1" dirty="0">
                <a:cs typeface="Damascus" pitchFamily="2" charset="-78"/>
              </a:rPr>
              <a:t>AZ. AGR .</a:t>
            </a:r>
          </a:p>
          <a:p>
            <a:pPr algn="ctr"/>
            <a:r>
              <a:rPr lang="it-IT" sz="1400" b="1" dirty="0">
                <a:cs typeface="Damascus" pitchFamily="2" charset="-78"/>
              </a:rPr>
              <a:t>LAPORTA MICHELE</a:t>
            </a:r>
          </a:p>
        </p:txBody>
      </p:sp>
      <p:sp>
        <p:nvSpPr>
          <p:cNvPr id="26" name="CasellaDiTesto 25">
            <a:extLst>
              <a:ext uri="{FF2B5EF4-FFF2-40B4-BE49-F238E27FC236}">
                <a16:creationId xmlns:a16="http://schemas.microsoft.com/office/drawing/2014/main" id="{860A2845-563B-A04C-BC47-94E49B7B822E}"/>
              </a:ext>
            </a:extLst>
          </p:cNvPr>
          <p:cNvSpPr txBox="1"/>
          <p:nvPr/>
        </p:nvSpPr>
        <p:spPr>
          <a:xfrm>
            <a:off x="3690402" y="4043510"/>
            <a:ext cx="172887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sz="1400" b="1" dirty="0">
                <a:cs typeface="Damascus" pitchFamily="2" charset="-78"/>
              </a:rPr>
              <a:t>AZ. AGR.</a:t>
            </a:r>
          </a:p>
          <a:p>
            <a:pPr algn="ctr"/>
            <a:r>
              <a:rPr lang="it-IT" sz="1400" b="1" dirty="0">
                <a:cs typeface="Damascus" pitchFamily="2" charset="-78"/>
              </a:rPr>
              <a:t>DI NOI MARGHERITA</a:t>
            </a:r>
          </a:p>
        </p:txBody>
      </p:sp>
      <p:sp>
        <p:nvSpPr>
          <p:cNvPr id="27" name="CasellaDiTesto 26">
            <a:extLst>
              <a:ext uri="{FF2B5EF4-FFF2-40B4-BE49-F238E27FC236}">
                <a16:creationId xmlns:a16="http://schemas.microsoft.com/office/drawing/2014/main" id="{BC56F40F-E424-4145-868A-7794619C32AE}"/>
              </a:ext>
            </a:extLst>
          </p:cNvPr>
          <p:cNvSpPr txBox="1"/>
          <p:nvPr/>
        </p:nvSpPr>
        <p:spPr>
          <a:xfrm>
            <a:off x="8951404" y="4097806"/>
            <a:ext cx="177670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400" b="1" dirty="0">
                <a:cs typeface="Damascus" pitchFamily="2" charset="-78"/>
              </a:rPr>
              <a:t>FGP SOC. COOP. AGR.</a:t>
            </a:r>
          </a:p>
        </p:txBody>
      </p:sp>
    </p:spTree>
    <p:extLst>
      <p:ext uri="{BB962C8B-B14F-4D97-AF65-F5344CB8AC3E}">
        <p14:creationId xmlns:p14="http://schemas.microsoft.com/office/powerpoint/2010/main" val="94380985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54</TotalTime>
  <Words>143</Words>
  <Application>Microsoft Office PowerPoint</Application>
  <PresentationFormat>Widescreen</PresentationFormat>
  <Paragraphs>12</Paragraphs>
  <Slides>4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Milena Sinigaglia</dc:creator>
  <cp:lastModifiedBy>Maria</cp:lastModifiedBy>
  <cp:revision>6</cp:revision>
  <dcterms:created xsi:type="dcterms:W3CDTF">2021-12-02T09:21:33Z</dcterms:created>
  <dcterms:modified xsi:type="dcterms:W3CDTF">2022-02-08T09:43:51Z</dcterms:modified>
</cp:coreProperties>
</file>